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74" r:id="rId1"/>
  </p:sldMasterIdLst>
  <p:notesMasterIdLst>
    <p:notesMasterId r:id="rId15"/>
  </p:notesMasterIdLst>
  <p:handoutMasterIdLst>
    <p:handoutMasterId r:id="rId16"/>
  </p:handoutMasterIdLst>
  <p:sldIdLst>
    <p:sldId id="272" r:id="rId2"/>
    <p:sldId id="273" r:id="rId3"/>
    <p:sldId id="259" r:id="rId4"/>
    <p:sldId id="271" r:id="rId5"/>
    <p:sldId id="268" r:id="rId6"/>
    <p:sldId id="260" r:id="rId7"/>
    <p:sldId id="269" r:id="rId8"/>
    <p:sldId id="270" r:id="rId9"/>
    <p:sldId id="267" r:id="rId10"/>
    <p:sldId id="261" r:id="rId11"/>
    <p:sldId id="274" r:id="rId12"/>
    <p:sldId id="263" r:id="rId13"/>
    <p:sldId id="264" r:id="rId14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veloping insights with Microsoft Graph" id="{7E829F76-CD83-44A3-B3F7-007301260BD8}">
          <p14:sldIdLst>
            <p14:sldId id="272"/>
            <p14:sldId id="273"/>
            <p14:sldId id="259"/>
            <p14:sldId id="271"/>
            <p14:sldId id="268"/>
            <p14:sldId id="260"/>
            <p14:sldId id="269"/>
            <p14:sldId id="270"/>
            <p14:sldId id="267"/>
            <p14:sldId id="261"/>
          </p14:sldIdLst>
        </p14:section>
        <p14:section name="Summary" id="{0515D85C-C91E-4BDB-B673-651C2D8A364D}">
          <p14:sldIdLst>
            <p14:sldId id="274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5907" autoAdjust="0"/>
    <p:restoredTop sz="95103" autoAdjust="0"/>
  </p:normalViewPr>
  <p:slideViewPr>
    <p:cSldViewPr snapToGrid="0">
      <p:cViewPr varScale="1">
        <p:scale>
          <a:sx n="114" d="100"/>
          <a:sy n="114" d="100"/>
        </p:scale>
        <p:origin x="200" y="9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4/12/18 11:22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4.jpg>
</file>

<file path=ppt/media/image5.jp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4/12/18 11:22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4/12/18 11:22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3370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4/12/18 11:22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3757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Important: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 APIs under the /beta version in Microsoft Graph are in preview and are subject to change. Use of these APIs in production applications is not supported.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4/12/18 11:22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150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Note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: We are currently working on populating the results of the Shared API with data. There may be some data missing in the first weeks after release.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4/12/18 11:22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495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4/12/18 11:22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139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4/12/18 11:22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933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4/12/18 11:22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857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40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69362134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74428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2611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00801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7195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0600497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30641487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730863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43551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75106770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3482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690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29913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711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371A6DA-3B64-4BA3-8A23-20674474B3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864" t="4432" b="4432"/>
          <a:stretch/>
        </p:blipFill>
        <p:spPr>
          <a:xfrm flipH="1">
            <a:off x="1944687" y="0"/>
            <a:ext cx="10491788" cy="6994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4D3ECC-207D-4F2E-96C1-2F2E1CADEECE}"/>
              </a:ext>
            </a:extLst>
          </p:cNvPr>
          <p:cNvSpPr/>
          <p:nvPr userDrawn="1"/>
        </p:nvSpPr>
        <p:spPr bwMode="auto">
          <a:xfrm>
            <a:off x="1929447" y="0"/>
            <a:ext cx="6513513" cy="6994525"/>
          </a:xfrm>
          <a:prstGeom prst="rect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564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24662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31378023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3236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24749235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08984478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73295473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32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5" r:id="rId1"/>
    <p:sldLayoutId id="2147484576" r:id="rId2"/>
    <p:sldLayoutId id="2147484578" r:id="rId3"/>
    <p:sldLayoutId id="2147484580" r:id="rId4"/>
    <p:sldLayoutId id="2147484581" r:id="rId5"/>
    <p:sldLayoutId id="2147484582" r:id="rId6"/>
    <p:sldLayoutId id="2147484583" r:id="rId7"/>
    <p:sldLayoutId id="2147484584" r:id="rId8"/>
    <p:sldLayoutId id="2147484585" r:id="rId9"/>
    <p:sldLayoutId id="2147484586" r:id="rId10"/>
    <p:sldLayoutId id="2147484587" r:id="rId11"/>
    <p:sldLayoutId id="2147484588" r:id="rId12"/>
    <p:sldLayoutId id="2147484589" r:id="rId13"/>
    <p:sldLayoutId id="2147484591" r:id="rId14"/>
    <p:sldLayoutId id="2147484594" r:id="rId15"/>
    <p:sldLayoutId id="2147484595" r:id="rId16"/>
    <p:sldLayoutId id="2147484596" r:id="rId17"/>
    <p:sldLayoutId id="2147484597" r:id="rId18"/>
    <p:sldLayoutId id="2147484598" r:id="rId19"/>
    <p:sldLayoutId id="2147484599" r:id="rId20"/>
    <p:sldLayoutId id="2147484600" r:id="rId21"/>
    <p:sldLayoutId id="214748460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Capabilities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Developing insights with Microsoft</a:t>
            </a:r>
            <a:r>
              <a:rPr lang="en-US" dirty="0">
                <a:noFill/>
              </a:rPr>
              <a:t>-</a:t>
            </a:r>
            <a:r>
              <a:rPr lang="en-US" dirty="0"/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314335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3B90D9-A7E2-4971-B151-5C82D625C9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633" t="29355" r="46268"/>
          <a:stretch/>
        </p:blipFill>
        <p:spPr>
          <a:xfrm flipH="1">
            <a:off x="5887091" y="0"/>
            <a:ext cx="6549383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64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9" y="2621905"/>
            <a:ext cx="4234184" cy="20313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Understanding the Insights resource type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Trending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Used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Shared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Retrieving Insights collections</a:t>
            </a:r>
          </a:p>
        </p:txBody>
      </p:sp>
    </p:spTree>
    <p:extLst>
      <p:ext uri="{BB962C8B-B14F-4D97-AF65-F5344CB8AC3E}">
        <p14:creationId xmlns:p14="http://schemas.microsoft.com/office/powerpoint/2010/main" val="365167278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AABC187-3466-4BFE-998B-DD72D93B05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42006" b="17160"/>
          <a:stretch/>
        </p:blipFill>
        <p:spPr>
          <a:xfrm flipH="1">
            <a:off x="5091545" y="0"/>
            <a:ext cx="7344930" cy="6994525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99C4E3B-1616-48E8-8693-6C4E1DE00396}"/>
              </a:ext>
            </a:extLst>
          </p:cNvPr>
          <p:cNvSpPr txBox="1">
            <a:spLocks/>
          </p:cNvSpPr>
          <p:nvPr/>
        </p:nvSpPr>
        <p:spPr>
          <a:xfrm>
            <a:off x="465138" y="2853531"/>
            <a:ext cx="3914774" cy="386238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Understanding the Insights resource type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Trending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Used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Shared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Retrieving Insights collections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4911FCC-9272-4798-A387-D79B9D44C273}"/>
              </a:ext>
            </a:extLst>
          </p:cNvPr>
          <p:cNvSpPr txBox="1">
            <a:spLocks/>
          </p:cNvSpPr>
          <p:nvPr/>
        </p:nvSpPr>
        <p:spPr>
          <a:xfrm>
            <a:off x="465138" y="1709737"/>
            <a:ext cx="4383588" cy="917575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cap="none" spc="-50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sz="2800" dirty="0">
                <a:solidFill>
                  <a:srgbClr val="2F2F2F"/>
                </a:solidFill>
              </a:rPr>
              <a:t>Developing insights with Microsoft</a:t>
            </a:r>
            <a:r>
              <a:rPr lang="en-US" sz="2800" dirty="0">
                <a:noFill/>
              </a:rPr>
              <a:t>-</a:t>
            </a:r>
            <a:r>
              <a:rPr lang="en-US" sz="2800" dirty="0">
                <a:solidFill>
                  <a:srgbClr val="2F2F2F"/>
                </a:solidFill>
              </a:rPr>
              <a:t>Graph</a:t>
            </a:r>
            <a:endParaRPr kumimoji="0" lang="en-US" sz="2800" b="0" i="0" u="none" strike="noStrike" kern="1200" cap="none" spc="-50" normalizeH="0" baseline="0" noProof="0" dirty="0">
              <a:ln w="3175">
                <a:noFill/>
              </a:ln>
              <a:solidFill>
                <a:srgbClr val="2F2F2F"/>
              </a:solidFill>
              <a:effectLst/>
              <a:uLnTx/>
              <a:uFillTx/>
              <a:latin typeface="Segoe UI Semibold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819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A024F65-48D6-4759-9B22-799AEE986F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40" t="13216" r="15786"/>
          <a:stretch/>
        </p:blipFill>
        <p:spPr>
          <a:xfrm>
            <a:off x="5887091" y="0"/>
            <a:ext cx="6549384" cy="69945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EACCF06-9A0D-43ED-A5E9-FF507B3CE21F}"/>
              </a:ext>
            </a:extLst>
          </p:cNvPr>
          <p:cNvSpPr/>
          <p:nvPr/>
        </p:nvSpPr>
        <p:spPr bwMode="auto">
          <a:xfrm>
            <a:off x="-1" y="5625434"/>
            <a:ext cx="12436475" cy="798515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652B61-E035-4B61-B633-A30C17DB78B6}"/>
              </a:ext>
            </a:extLst>
          </p:cNvPr>
          <p:cNvSpPr txBox="1"/>
          <p:nvPr/>
        </p:nvSpPr>
        <p:spPr>
          <a:xfrm>
            <a:off x="289937" y="5740481"/>
            <a:ext cx="6394892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https://graph.microsoft.com/beta/me/insights/{api}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9" y="632779"/>
            <a:ext cx="4840788" cy="411162"/>
          </a:xfrm>
        </p:spPr>
        <p:txBody>
          <a:bodyPr/>
          <a:lstStyle/>
          <a:p>
            <a:r>
              <a:rPr lang="en-US" dirty="0"/>
              <a:t>Understanding the Insights resource type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526BA-6121-4E17-8364-4734246B4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9" y="1919804"/>
            <a:ext cx="5237830" cy="3250121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Relationships calculated using advanced analytics and machine learning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solidFill>
                  <a:schemeClr val="tx2"/>
                </a:solidFill>
                <a:latin typeface="+mj-lt"/>
              </a:rPr>
              <a:t>Trending</a:t>
            </a:r>
            <a:r>
              <a:rPr lang="en-US" sz="1600" dirty="0">
                <a:solidFill>
                  <a:schemeClr val="tx2"/>
                </a:solidFill>
              </a:rPr>
              <a:t> – documents from OneDrive and SharePoint sites trending around a user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solidFill>
                  <a:schemeClr val="tx2"/>
                </a:solidFill>
                <a:latin typeface="+mj-lt"/>
              </a:rPr>
              <a:t>Used</a:t>
            </a:r>
            <a:r>
              <a:rPr lang="en-US" sz="1600" dirty="0">
                <a:solidFill>
                  <a:schemeClr val="tx2"/>
                </a:solidFill>
              </a:rPr>
              <a:t> – documents viewed and modified by a user</a:t>
            </a:r>
          </a:p>
          <a:p>
            <a:pPr marL="400050" lvl="1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</a:rPr>
              <a:t>Documents the user used in OneDrive for Business</a:t>
            </a:r>
          </a:p>
          <a:p>
            <a:pPr marL="400050" lvl="1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</a:rPr>
              <a:t>SharePoint</a:t>
            </a:r>
          </a:p>
          <a:p>
            <a:pPr marL="400050" lvl="1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</a:rPr>
              <a:t>Opened as email attachments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solidFill>
                  <a:schemeClr val="tx2"/>
                </a:solidFill>
                <a:latin typeface="+mj-lt"/>
              </a:rPr>
              <a:t>Shared</a:t>
            </a:r>
            <a:r>
              <a:rPr lang="en-US" sz="1600" dirty="0">
                <a:solidFill>
                  <a:schemeClr val="tx2"/>
                </a:solidFill>
              </a:rPr>
              <a:t> – documents shared with a user as email attachments or OneDrive for Business links sent in emails</a:t>
            </a:r>
          </a:p>
        </p:txBody>
      </p:sp>
    </p:spTree>
    <p:extLst>
      <p:ext uri="{BB962C8B-B14F-4D97-AF65-F5344CB8AC3E}">
        <p14:creationId xmlns:p14="http://schemas.microsoft.com/office/powerpoint/2010/main" val="2846787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Placeholder 13">
            <a:extLst>
              <a:ext uri="{FF2B5EF4-FFF2-40B4-BE49-F238E27FC236}">
                <a16:creationId xmlns:a16="http://schemas.microsoft.com/office/drawing/2014/main" id="{E0BEC748-ABE2-43E8-9FCE-43CC068FFB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3556802"/>
              </p:ext>
            </p:extLst>
          </p:nvPr>
        </p:nvGraphicFramePr>
        <p:xfrm>
          <a:off x="465138" y="1657302"/>
          <a:ext cx="11533187" cy="27775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2204">
                  <a:extLst>
                    <a:ext uri="{9D8B030D-6E8A-4147-A177-3AD203B41FA5}">
                      <a16:colId xmlns:a16="http://schemas.microsoft.com/office/drawing/2014/main" val="200505750"/>
                    </a:ext>
                  </a:extLst>
                </a:gridCol>
                <a:gridCol w="6210983">
                  <a:extLst>
                    <a:ext uri="{9D8B030D-6E8A-4147-A177-3AD203B41FA5}">
                      <a16:colId xmlns:a16="http://schemas.microsoft.com/office/drawing/2014/main" val="2560604071"/>
                    </a:ext>
                  </a:extLst>
                </a:gridCol>
              </a:tblGrid>
              <a:tr h="700291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Permission type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Permissions (least to most privileged)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266737"/>
                  </a:ext>
                </a:extLst>
              </a:tr>
              <a:tr h="69241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Delegated (work or school account)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Sites.Read.All</a:t>
                      </a:r>
                      <a:r>
                        <a:rPr lang="en-US" sz="1600" dirty="0"/>
                        <a:t>, </a:t>
                      </a:r>
                      <a:r>
                        <a:rPr lang="en-US" sz="1600" dirty="0" err="1"/>
                        <a:t>Sites.ReadWrite.All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557"/>
                  </a:ext>
                </a:extLst>
              </a:tr>
              <a:tr h="69241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Delegated (personal Microsoft account)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Not supported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507760"/>
                  </a:ext>
                </a:extLst>
              </a:tr>
              <a:tr h="69241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Application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Sites.Read.All</a:t>
                      </a: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Sites.ReadWrite.All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213843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7CBE2A2-57AE-4592-A41A-20830692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Permissions for insights</a:t>
            </a:r>
          </a:p>
        </p:txBody>
      </p:sp>
    </p:spTree>
    <p:extLst>
      <p:ext uri="{BB962C8B-B14F-4D97-AF65-F5344CB8AC3E}">
        <p14:creationId xmlns:p14="http://schemas.microsoft.com/office/powerpoint/2010/main" val="48930876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00D102F-5DE6-4567-A692-B08938C407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39" t="15636" r="-1"/>
          <a:stretch/>
        </p:blipFill>
        <p:spPr>
          <a:xfrm>
            <a:off x="3947160" y="0"/>
            <a:ext cx="8489315" cy="69945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757C1BB-A9AE-49C9-A13A-C045B50F7219}"/>
              </a:ext>
            </a:extLst>
          </p:cNvPr>
          <p:cNvSpPr/>
          <p:nvPr/>
        </p:nvSpPr>
        <p:spPr bwMode="auto">
          <a:xfrm>
            <a:off x="3947161" y="0"/>
            <a:ext cx="4815840" cy="6994525"/>
          </a:xfrm>
          <a:prstGeom prst="rect">
            <a:avLst/>
          </a:prstGeom>
          <a:gradFill flip="none" rotWithShape="1">
            <a:gsLst>
              <a:gs pos="51900">
                <a:srgbClr val="FFFFFF">
                  <a:alpha val="93000"/>
                </a:srgbClr>
              </a:gs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493AFC-FA4A-4582-A3C5-D88541F8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Returned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0078E-D5B2-4703-9B63-41CB62BD01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530561"/>
            <a:ext cx="6911022" cy="5018297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dirty="0"/>
              <a:t>Every insight is returned with both a </a:t>
            </a:r>
            <a:r>
              <a:rPr lang="en-US" dirty="0" err="1"/>
              <a:t>resourceVisualization</a:t>
            </a:r>
            <a:r>
              <a:rPr lang="en-US" dirty="0"/>
              <a:t> and a </a:t>
            </a:r>
            <a:r>
              <a:rPr lang="en-US" dirty="0" err="1"/>
              <a:t>resourceReference</a:t>
            </a:r>
            <a:r>
              <a:rPr lang="en-US" dirty="0"/>
              <a:t> complex value type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endParaRPr lang="en-US" dirty="0"/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800" dirty="0" err="1">
                <a:solidFill>
                  <a:schemeClr val="accent1"/>
                </a:solidFill>
                <a:latin typeface="+mj-lt"/>
              </a:rPr>
              <a:t>resourceReference</a:t>
            </a:r>
            <a:r>
              <a:rPr lang="en-US" sz="1800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1800" dirty="0">
                <a:solidFill>
                  <a:schemeClr val="tx2"/>
                </a:solidFill>
              </a:rPr>
              <a:t>– reference to the item</a:t>
            </a: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webUrl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id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Type</a:t>
            </a:r>
          </a:p>
          <a:p>
            <a:pPr lvl="1">
              <a:spcBef>
                <a:spcPts val="600"/>
              </a:spcBef>
            </a:pPr>
            <a:endParaRPr lang="en-US" sz="11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800" dirty="0" err="1">
                <a:solidFill>
                  <a:schemeClr val="accent1"/>
                </a:solidFill>
                <a:latin typeface="+mj-lt"/>
              </a:rPr>
              <a:t>resourceVisualization</a:t>
            </a:r>
            <a:r>
              <a:rPr lang="en-US" sz="1800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1800" dirty="0">
                <a:solidFill>
                  <a:schemeClr val="tx2"/>
                </a:solidFill>
              </a:rPr>
              <a:t>– visualization data, </a:t>
            </a:r>
            <a:br>
              <a:rPr lang="en-US" sz="1800" dirty="0">
                <a:solidFill>
                  <a:schemeClr val="tx2"/>
                </a:solidFill>
              </a:rPr>
            </a:br>
            <a:r>
              <a:rPr lang="en-US" sz="1800" dirty="0">
                <a:solidFill>
                  <a:schemeClr val="tx2"/>
                </a:solidFill>
              </a:rPr>
              <a:t>used to display the item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title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type</a:t>
            </a: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mediaType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previewImageUrl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previewText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containerWebUrl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containerDisplayName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containerType</a:t>
            </a:r>
            <a:endParaRPr 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175564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E9AD17A-EE78-4AF5-B52D-E2DE00A95802}"/>
              </a:ext>
            </a:extLst>
          </p:cNvPr>
          <p:cNvSpPr/>
          <p:nvPr/>
        </p:nvSpPr>
        <p:spPr bwMode="auto">
          <a:xfrm>
            <a:off x="0" y="2939968"/>
            <a:ext cx="12436475" cy="353911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76F812-7966-4CA1-87F2-AE6AD8B50284}"/>
              </a:ext>
            </a:extLst>
          </p:cNvPr>
          <p:cNvSpPr/>
          <p:nvPr/>
        </p:nvSpPr>
        <p:spPr>
          <a:xfrm>
            <a:off x="465138" y="3396857"/>
            <a:ext cx="10108504" cy="240373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"id": "string",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"weight": "double",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[{"@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"}],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[{"@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"}],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"resource": [ { 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microsoft.graph.entity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 } ]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526BA-6121-4E17-8364-4734246B4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618066"/>
            <a:ext cx="9384918" cy="92333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  <a:latin typeface="+mj-lt"/>
              </a:rPr>
              <a:t>Rich relationship </a:t>
            </a:r>
            <a:r>
              <a:rPr lang="en-US" dirty="0">
                <a:latin typeface="+mj-lt"/>
              </a:rPr>
              <a:t>connecting a user to documents that are trending around the user (are relevant to the user). OneDrive files, and files stored on SharePoint team sites can trend around the user.</a:t>
            </a:r>
          </a:p>
        </p:txBody>
      </p:sp>
    </p:spTree>
    <p:extLst>
      <p:ext uri="{BB962C8B-B14F-4D97-AF65-F5344CB8AC3E}">
        <p14:creationId xmlns:p14="http://schemas.microsoft.com/office/powerpoint/2010/main" val="285482224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A2FD32-D5D0-4F91-A7FE-030160ED612E}"/>
              </a:ext>
            </a:extLst>
          </p:cNvPr>
          <p:cNvSpPr/>
          <p:nvPr/>
        </p:nvSpPr>
        <p:spPr bwMode="auto">
          <a:xfrm>
            <a:off x="0" y="3437682"/>
            <a:ext cx="12436475" cy="3041399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530EFE-8905-47D8-862A-DF18381CC6C9}"/>
              </a:ext>
            </a:extLst>
          </p:cNvPr>
          <p:cNvSpPr/>
          <p:nvPr/>
        </p:nvSpPr>
        <p:spPr>
          <a:xfrm>
            <a:off x="465138" y="3771995"/>
            <a:ext cx="10108504" cy="240373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"id": "string",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lastUsed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usageDetails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"resource": [ { 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microsoft.graph.entity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 } ]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4D45EBB-1601-44BB-945A-8A5812183ABD}"/>
              </a:ext>
            </a:extLst>
          </p:cNvPr>
          <p:cNvSpPr txBox="1">
            <a:spLocks/>
          </p:cNvSpPr>
          <p:nvPr/>
        </p:nvSpPr>
        <p:spPr>
          <a:xfrm>
            <a:off x="465138" y="1618066"/>
            <a:ext cx="10681282" cy="13542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24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j-lt"/>
              </a:rPr>
              <a:t>An insight representing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documents used </a:t>
            </a:r>
            <a:r>
              <a:rPr lang="en-US" dirty="0">
                <a:latin typeface="+mj-lt"/>
              </a:rPr>
              <a:t>by a specific user. The insights returns the most relevant documents that a user viewed or accessed. This includes documents in:</a:t>
            </a:r>
          </a:p>
          <a:p>
            <a:pPr marL="463550" indent="-239713">
              <a:buFont typeface="Arial" panose="020B0604020202020204" pitchFamily="34" charset="0"/>
              <a:buChar char="•"/>
            </a:pPr>
            <a:r>
              <a:rPr lang="en-US" sz="1800" dirty="0"/>
              <a:t>OneDrive for Business</a:t>
            </a:r>
          </a:p>
          <a:p>
            <a:pPr marL="463550" indent="-239713">
              <a:buFont typeface="Arial" panose="020B0604020202020204" pitchFamily="34" charset="0"/>
              <a:buChar char="•"/>
            </a:pPr>
            <a:r>
              <a:rPr lang="en-US" sz="1800" dirty="0"/>
              <a:t>SharePoint</a:t>
            </a:r>
          </a:p>
        </p:txBody>
      </p:sp>
    </p:spTree>
    <p:extLst>
      <p:ext uri="{BB962C8B-B14F-4D97-AF65-F5344CB8AC3E}">
        <p14:creationId xmlns:p14="http://schemas.microsoft.com/office/powerpoint/2010/main" val="69047341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2E5D5D-51C4-4852-87C4-6763E412EE38}"/>
              </a:ext>
            </a:extLst>
          </p:cNvPr>
          <p:cNvSpPr/>
          <p:nvPr/>
        </p:nvSpPr>
        <p:spPr bwMode="auto">
          <a:xfrm>
            <a:off x="0" y="3437682"/>
            <a:ext cx="12436475" cy="3041399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3AB994-6FB5-4C29-B376-6E41A304B8CB}"/>
              </a:ext>
            </a:extLst>
          </p:cNvPr>
          <p:cNvSpPr/>
          <p:nvPr/>
        </p:nvSpPr>
        <p:spPr>
          <a:xfrm>
            <a:off x="465138" y="3771995"/>
            <a:ext cx="10108504" cy="240373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"id": "string",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lastShared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sharingDetail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"resource": [ { 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microsoft.graph.entity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 } ]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C6F079E-4368-4541-8655-6120D70AB1C6}"/>
              </a:ext>
            </a:extLst>
          </p:cNvPr>
          <p:cNvSpPr txBox="1">
            <a:spLocks/>
          </p:cNvSpPr>
          <p:nvPr/>
        </p:nvSpPr>
        <p:spPr>
          <a:xfrm>
            <a:off x="465138" y="1618066"/>
            <a:ext cx="9940503" cy="16619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24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j-lt"/>
              </a:rPr>
              <a:t>An insight representing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files shared </a:t>
            </a:r>
            <a:r>
              <a:rPr lang="en-US" dirty="0">
                <a:latin typeface="+mj-lt"/>
              </a:rPr>
              <a:t>with or by a specific user. The following shared files are supported:</a:t>
            </a:r>
          </a:p>
          <a:p>
            <a:pPr marL="463550" indent="-239713">
              <a:buFont typeface="Arial" panose="020B0604020202020204" pitchFamily="34" charset="0"/>
              <a:buChar char="•"/>
            </a:pPr>
            <a:r>
              <a:rPr lang="en-US" sz="1800" dirty="0"/>
              <a:t>Files attached directly in an email or a meeting invite.</a:t>
            </a:r>
          </a:p>
          <a:p>
            <a:pPr marL="463550" indent="-239713">
              <a:buFont typeface="Arial" panose="020B0604020202020204" pitchFamily="34" charset="0"/>
              <a:buChar char="•"/>
            </a:pPr>
            <a:r>
              <a:rPr lang="en-US" sz="1800" dirty="0"/>
              <a:t>OneDrive for </a:t>
            </a:r>
            <a:r>
              <a:rPr lang="en-US" sz="1800" dirty="0" err="1"/>
              <a:t>Bussiness</a:t>
            </a:r>
            <a:r>
              <a:rPr lang="en-US" sz="1800" dirty="0"/>
              <a:t> and SharePoint modern attachments - files stored in OneDrive for Business and SharePoint that users share as a links in an email.</a:t>
            </a:r>
          </a:p>
        </p:txBody>
      </p:sp>
    </p:spTree>
    <p:extLst>
      <p:ext uri="{BB962C8B-B14F-4D97-AF65-F5344CB8AC3E}">
        <p14:creationId xmlns:p14="http://schemas.microsoft.com/office/powerpoint/2010/main" val="364904390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AC9FBB-3D30-4FBB-9DF6-746EB501B70D}"/>
              </a:ext>
            </a:extLst>
          </p:cNvPr>
          <p:cNvSpPr/>
          <p:nvPr/>
        </p:nvSpPr>
        <p:spPr bwMode="auto">
          <a:xfrm>
            <a:off x="0" y="1562582"/>
            <a:ext cx="12436475" cy="4916499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88139-4743-408B-B343-69CBFC133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Retrieving </a:t>
            </a:r>
            <a:r>
              <a:rPr lang="en-US"/>
              <a:t>Insights collections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438A1-76C9-475D-9043-96DA48A22B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2058700"/>
            <a:ext cx="11533187" cy="3727174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/>
              <a:t>Get the items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trending</a:t>
            </a:r>
            <a:r>
              <a:rPr lang="en-US" dirty="0"/>
              <a:t> around me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latin typeface="Consolas" panose="020B0609020204030204" pitchFamily="49" charset="0"/>
              </a:rPr>
              <a:t>https://graph.microsoft.com/beta/me/insights/trending</a:t>
            </a:r>
          </a:p>
          <a:p>
            <a:pPr>
              <a:lnSpc>
                <a:spcPct val="90000"/>
              </a:lnSpc>
              <a:spcBef>
                <a:spcPts val="2400"/>
              </a:spcBef>
            </a:pPr>
            <a:r>
              <a:rPr lang="en-US" dirty="0"/>
              <a:t>Get the </a:t>
            </a:r>
            <a:r>
              <a:rPr lang="en-US" dirty="0" err="1">
                <a:solidFill>
                  <a:schemeClr val="accent1"/>
                </a:solidFill>
                <a:latin typeface="+mj-lt"/>
              </a:rPr>
              <a:t>resourceVisualization</a:t>
            </a:r>
            <a:r>
              <a:rPr lang="en-US" dirty="0"/>
              <a:t> for the items trending around me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latin typeface="Consolas" panose="020B0609020204030204" pitchFamily="49" charset="0"/>
              </a:rPr>
              <a:t>https://graph.microsoft.com/beta/me/insights/trending?$select=resourceVisualization</a:t>
            </a:r>
          </a:p>
          <a:p>
            <a:pPr>
              <a:lnSpc>
                <a:spcPct val="90000"/>
              </a:lnSpc>
              <a:spcBef>
                <a:spcPts val="2400"/>
              </a:spcBef>
            </a:pPr>
            <a:r>
              <a:rPr lang="en-US" dirty="0"/>
              <a:t>Get the </a:t>
            </a:r>
            <a:r>
              <a:rPr lang="en-US" dirty="0" err="1">
                <a:solidFill>
                  <a:schemeClr val="accent1"/>
                </a:solidFill>
                <a:latin typeface="+mj-lt"/>
              </a:rPr>
              <a:t>resourceVisualization</a:t>
            </a:r>
            <a:r>
              <a:rPr lang="en-US" dirty="0"/>
              <a:t> for my shared items that are attachments in emails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latin typeface="Consolas" panose="020B0609020204030204" pitchFamily="49" charset="0"/>
              </a:rPr>
              <a:t>https://graph.microsoft.com/beta/me/insights/shared?$sharingType </a:t>
            </a:r>
            <a:r>
              <a:rPr lang="en-US" sz="1600" dirty="0" err="1">
                <a:latin typeface="Consolas" panose="020B0609020204030204" pitchFamily="49" charset="0"/>
              </a:rPr>
              <a:t>eq</a:t>
            </a:r>
            <a:r>
              <a:rPr lang="en-US" sz="1600" dirty="0">
                <a:latin typeface="Consolas" panose="020B0609020204030204" pitchFamily="49" charset="0"/>
              </a:rPr>
              <a:t> 'Attachment'&amp;$select=</a:t>
            </a:r>
            <a:r>
              <a:rPr lang="en-US" sz="1600" dirty="0" err="1">
                <a:latin typeface="Consolas" panose="020B0609020204030204" pitchFamily="49" charset="0"/>
              </a:rPr>
              <a:t>resourceVisualization</a:t>
            </a:r>
            <a:endParaRPr lang="en-US" sz="1600" dirty="0"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</a:pPr>
            <a:r>
              <a:rPr lang="en-US" dirty="0"/>
              <a:t>Show the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OneNote</a:t>
            </a:r>
            <a:r>
              <a:rPr lang="en-US" dirty="0"/>
              <a:t> notebooks that I have used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nl-NL" sz="1600" dirty="0">
                <a:latin typeface="Consolas" panose="020B0609020204030204" pitchFamily="49" charset="0"/>
              </a:rPr>
              <a:t>https://graph.microsoft.com/beta/me/insights/used?$filter=resourceVisualization/type eq 'OneNote'</a:t>
            </a:r>
            <a:endParaRPr lang="en-US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22468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851</Words>
  <Application>Microsoft Macintosh PowerPoint</Application>
  <PresentationFormat>Custom</PresentationFormat>
  <Paragraphs>117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Consolas</vt:lpstr>
      <vt:lpstr>Segoe UI</vt:lpstr>
      <vt:lpstr>Segoe UI Light</vt:lpstr>
      <vt:lpstr>Segoe UI Semibold</vt:lpstr>
      <vt:lpstr>Wingdings</vt:lpstr>
      <vt:lpstr>1_Office 365 PPT Template - 2017</vt:lpstr>
      <vt:lpstr>Microsoft Graph Capabilities</vt:lpstr>
      <vt:lpstr>PowerPoint Presentation</vt:lpstr>
      <vt:lpstr>Understanding the Insights resource type</vt:lpstr>
      <vt:lpstr>Permissions for insights</vt:lpstr>
      <vt:lpstr>Returned data</vt:lpstr>
      <vt:lpstr>Trending</vt:lpstr>
      <vt:lpstr>Used</vt:lpstr>
      <vt:lpstr>Shared</vt:lpstr>
      <vt:lpstr>Retrieving Insights collections</vt:lpstr>
      <vt:lpstr>Demo</vt:lpstr>
      <vt:lpstr>Summary</vt:lpstr>
      <vt:lpstr>Thank you</vt:lpstr>
      <vt:lpstr>PowerPoint Presentation</vt:lpstr>
    </vt:vector>
  </TitlesOfParts>
  <Manager/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2018-04-12T15:22:57Z</dcterms:modified>
</cp:coreProperties>
</file>

<file path=docProps/thumbnail.jpeg>
</file>